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_rels/presentation.xml.rels" ContentType="application/vnd.openxmlformats-package.relationships+xml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8.jpeg" ContentType="image/jpeg"/>
  <Override PartName="/ppt/media/image5.png" ContentType="image/png"/>
  <Override PartName="/ppt/media/image6.jpeg" ContentType="image/jpeg"/>
  <Override PartName="/ppt/media/image7.png" ContentType="image/png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_rels/slideLayout2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20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2.xml" ContentType="application/vnd.openxmlformats-officedocument.presentationml.slideLayout+xml"/>
  <Override PartName="/ppt/presProps.xml" ContentType="application/vnd.openxmlformats-officedocument.presentationml.presProps+xml"/>
  <Override PartName="/ppt/slides/slide1.xml" ContentType="application/vnd.openxmlformats-officedocument.presentationml.slide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</p:sldIdLst>
  <p:sldSz cx="12192000" cy="68580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FC5C481-CB9F-4FB4-80ED-17C026FC5F8C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503EEA9-CD40-4005-A12A-32B393EDF20D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A791653-0F46-4709-9244-A30AA544434E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8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9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40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41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42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C57795C-0ED1-44FF-9A1F-BBEEDA076C54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31F7CCB4-F5BE-40B9-A038-3791C1C7A451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D582AF07-17E0-4B61-929F-A4F8773FF223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E7437E61-9E86-4A8F-B77D-1CE8948F5C73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DD02B727-8E3F-4CAB-82F8-C9607A07B964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BB7C0B47-671D-4AA2-8461-B5D89269CA2F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A2D41F3D-0A5A-4A4E-8C8C-20DEEF0C0F1F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B5FF1E61-6EB7-444F-9795-95722666596E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0BA5B22-8955-4952-A3E6-99AC16D853E6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68D6D0D6-7045-4101-BCE7-3E57A92533E3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8AE6A777-A160-4283-A8BF-0A1880C9243A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2183275D-7B2D-40B6-B0DE-B1B5B55F7369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8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8F2E5676-B825-4140-8CB6-2535F9A05584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81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82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83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84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85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348E7BA2-4FBF-4BB3-B2E1-651EA31C3CB3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4DC5965-DB8E-4D65-8FA4-71A5C530CCFC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459448A-8240-460F-A66E-678701FD8222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053F9C7-0EF6-4CEE-BE60-923E4457793A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B0FCB50-48D2-4E68-A362-9DD11CFE50D2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71928C3-8910-4108-9A0E-438DFB4FD712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82EF0E6-7837-4646-8F27-344565F5916A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1D7065A-8A3B-429E-8653-8CB9F207F8C7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184e6e"/>
            </a:gs>
            <a:gs pos="100000">
              <a:srgbClr val="0e2c3e"/>
            </a:gs>
          </a:gsLst>
          <a:path path="circle">
            <a:fillToRect l="50000" t="50000" r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Picture 6" descr="Celestia-R1---OverlayContentHD.png"/>
          <p:cNvPicPr/>
          <p:nvPr/>
        </p:nvPicPr>
        <p:blipFill>
          <a:blip r:embed="rId2"/>
          <a:stretch/>
        </p:blipFill>
        <p:spPr>
          <a:xfrm>
            <a:off x="0" y="0"/>
            <a:ext cx="12188160" cy="6855480"/>
          </a:xfrm>
          <a:prstGeom prst="rect">
            <a:avLst/>
          </a:prstGeom>
          <a:ln w="0">
            <a:noFill/>
          </a:ln>
        </p:spPr>
      </p:pic>
      <p:sp>
        <p:nvSpPr>
          <p:cNvPr id="1" name="Straight Connector 7"/>
          <p:cNvSpPr/>
          <p:nvPr/>
        </p:nvSpPr>
        <p:spPr>
          <a:xfrm flipV="1">
            <a:off x="66240" y="971280"/>
            <a:ext cx="360" cy="504000"/>
          </a:xfrm>
          <a:prstGeom prst="line">
            <a:avLst/>
          </a:prstGeom>
          <a:ln cap="sq" w="127080">
            <a:solidFill>
              <a:srgbClr val="1b587c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85800" y="609480"/>
            <a:ext cx="10840320" cy="1259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IN" sz="1800" spc="-1" strike="noStrike">
                <a:latin typeface="Arial"/>
              </a:rPr>
              <a:t>Click to edit the title text </a:t>
            </a:r>
            <a:r>
              <a:rPr b="0" lang="en-IN" sz="1800" spc="-1" strike="noStrike">
                <a:latin typeface="Arial"/>
              </a:rPr>
              <a:t>format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>
          <a:xfrm>
            <a:off x="685800" y="5870520"/>
            <a:ext cx="7826760" cy="377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lnSpc>
                <a:spcPct val="100000"/>
              </a:lnSpc>
              <a:buNone/>
              <a:defRPr b="0" lang="en-US" sz="1000" spc="-1" strike="noStrike">
                <a:solidFill>
                  <a:srgbClr val="ffffff"/>
                </a:solidFill>
                <a:latin typeface="Corbel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b="0" lang="en-US" sz="1000" spc="-1" strike="noStrike">
                <a:solidFill>
                  <a:srgbClr val="ffffff"/>
                </a:solidFill>
                <a:latin typeface="Corbel"/>
              </a:rPr>
              <a:t> </a:t>
            </a:r>
            <a:endParaRPr b="0" lang="en-IN" sz="1000" spc="-1" strike="noStrike">
              <a:latin typeface="Times New Roman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>
          <a:xfrm>
            <a:off x="10266120" y="5870520"/>
            <a:ext cx="1260000" cy="377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1000" spc="-1" strike="noStrike">
                <a:solidFill>
                  <a:srgbClr val="ffffff"/>
                </a:solidFill>
                <a:latin typeface="Corbel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AEFFC868-C0BA-4E08-B8BC-A8F727E2A122}" type="slidenum">
              <a:rPr b="0" lang="en-US" sz="1000" spc="-1" strike="noStrike">
                <a:solidFill>
                  <a:srgbClr val="ffffff"/>
                </a:solidFill>
                <a:latin typeface="Corbel"/>
              </a:rPr>
              <a:t>9</a:t>
            </a:fld>
            <a:endParaRPr b="0" lang="en-IN" sz="1000" spc="-1" strike="noStrike">
              <a:latin typeface="Times New Roman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>
          <a:xfrm>
            <a:off x="8589600" y="5870520"/>
            <a:ext cx="1599480" cy="377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IN" sz="1400" spc="-1" strike="noStrike">
                <a:latin typeface="Times New Roman"/>
              </a:defRPr>
            </a:lvl1pPr>
          </a:lstStyle>
          <a:p>
            <a:r>
              <a:rPr b="0" lang="en-IN" sz="1400" spc="-1" strike="noStrike">
                <a:latin typeface="Times New Roman"/>
              </a:rPr>
              <a:t> </a:t>
            </a:r>
            <a:endParaRPr b="0" lang="en-IN" sz="1400" spc="-1" strike="noStrike">
              <a:latin typeface="Times New Roman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Arial"/>
              </a:rPr>
              <a:t>Click to edit the outline text format</a:t>
            </a:r>
            <a:endParaRPr b="0" lang="en-IN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IN" sz="2800" spc="-1" strike="noStrike">
                <a:latin typeface="Arial"/>
              </a:rPr>
              <a:t>Second Outline Level</a:t>
            </a:r>
            <a:endParaRPr b="0" lang="en-IN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latin typeface="Arial"/>
              </a:rPr>
              <a:t>Third Outline Level</a:t>
            </a:r>
            <a:endParaRPr b="0" lang="en-IN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latin typeface="Arial"/>
              </a:rPr>
              <a:t>Fourth Outline Level</a:t>
            </a:r>
            <a:endParaRPr b="0" lang="en-IN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Fifth Outline Level</a:t>
            </a:r>
            <a:endParaRPr b="0" lang="en-IN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Sixth Outline Level</a:t>
            </a:r>
            <a:endParaRPr b="0" lang="en-IN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Seventh Outline Level</a:t>
            </a:r>
            <a:endParaRPr b="0" lang="en-IN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184e6e"/>
            </a:gs>
            <a:gs pos="100000">
              <a:srgbClr val="0e2c3e"/>
            </a:gs>
          </a:gsLst>
          <a:path path="circle">
            <a:fillToRect l="50000" t="50000" r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6" descr="Celestia-R1---OverlayContentHD.png"/>
          <p:cNvPicPr/>
          <p:nvPr/>
        </p:nvPicPr>
        <p:blipFill>
          <a:blip r:embed="rId2"/>
          <a:stretch/>
        </p:blipFill>
        <p:spPr>
          <a:xfrm>
            <a:off x="0" y="0"/>
            <a:ext cx="12188160" cy="6855480"/>
          </a:xfrm>
          <a:prstGeom prst="rect">
            <a:avLst/>
          </a:prstGeom>
          <a:ln w="0">
            <a:noFill/>
          </a:ln>
        </p:spPr>
      </p:pic>
      <p:sp>
        <p:nvSpPr>
          <p:cNvPr id="44" name="Straight Connector 7"/>
          <p:cNvSpPr/>
          <p:nvPr/>
        </p:nvSpPr>
        <p:spPr>
          <a:xfrm flipV="1">
            <a:off x="66240" y="971280"/>
            <a:ext cx="360" cy="504000"/>
          </a:xfrm>
          <a:prstGeom prst="line">
            <a:avLst/>
          </a:prstGeom>
          <a:ln cap="sq" w="127080">
            <a:solidFill>
              <a:srgbClr val="1b587c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45" name="PlaceHolder 1"/>
          <p:cNvSpPr>
            <a:spLocks noGrp="1"/>
          </p:cNvSpPr>
          <p:nvPr>
            <p:ph type="ftr" idx="4"/>
          </p:nvPr>
        </p:nvSpPr>
        <p:spPr>
          <a:xfrm>
            <a:off x="685800" y="5870520"/>
            <a:ext cx="7826760" cy="377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lnSpc>
                <a:spcPct val="100000"/>
              </a:lnSpc>
              <a:buNone/>
              <a:defRPr b="0" lang="en-US" sz="1000" spc="-1" strike="noStrike">
                <a:solidFill>
                  <a:srgbClr val="ffffff"/>
                </a:solidFill>
                <a:latin typeface="Corbel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b="0" lang="en-US" sz="1000" spc="-1" strike="noStrike">
                <a:solidFill>
                  <a:srgbClr val="ffffff"/>
                </a:solidFill>
                <a:latin typeface="Corbel"/>
              </a:rPr>
              <a:t>&lt;footer&gt;</a:t>
            </a:r>
            <a:endParaRPr b="0" lang="en-IN" sz="1000" spc="-1" strike="noStrike">
              <a:latin typeface="Times New Roman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sldNum" idx="5"/>
          </p:nvPr>
        </p:nvSpPr>
        <p:spPr>
          <a:xfrm>
            <a:off x="10266120" y="5870520"/>
            <a:ext cx="1260000" cy="377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1000" spc="-1" strike="noStrike">
                <a:solidFill>
                  <a:srgbClr val="ffffff"/>
                </a:solidFill>
                <a:latin typeface="Corbel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AAFCCA15-310D-4992-810E-058548825A6A}" type="slidenum">
              <a:rPr b="0" lang="en-US" sz="1000" spc="-1" strike="noStrike">
                <a:solidFill>
                  <a:srgbClr val="ffffff"/>
                </a:solidFill>
                <a:latin typeface="Corbel"/>
              </a:rPr>
              <a:t>&lt;number&gt;</a:t>
            </a:fld>
            <a:endParaRPr b="0" lang="en-IN" sz="1000" spc="-1" strike="noStrike">
              <a:latin typeface="Times New Roman"/>
            </a:endParaRPr>
          </a:p>
        </p:txBody>
      </p:sp>
      <p:sp>
        <p:nvSpPr>
          <p:cNvPr id="47" name="PlaceHolder 3"/>
          <p:cNvSpPr>
            <a:spLocks noGrp="1"/>
          </p:cNvSpPr>
          <p:nvPr>
            <p:ph type="dt" idx="6"/>
          </p:nvPr>
        </p:nvSpPr>
        <p:spPr>
          <a:xfrm>
            <a:off x="8589600" y="5870520"/>
            <a:ext cx="1599480" cy="377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IN" sz="1400" spc="-1" strike="noStrike">
                <a:latin typeface="Times New Roman"/>
              </a:defRPr>
            </a:lvl1pPr>
          </a:lstStyle>
          <a:p>
            <a:r>
              <a:rPr b="0" lang="en-IN" sz="1400" spc="-1" strike="noStrike">
                <a:latin typeface="Times New Roman"/>
              </a:rPr>
              <a:t>&lt;date/time&gt;</a:t>
            </a:r>
            <a:endParaRPr b="0" lang="en-IN" sz="1400" spc="-1" strike="noStrike">
              <a:latin typeface="Times New Roman"/>
            </a:endParaRPr>
          </a:p>
        </p:txBody>
      </p:sp>
      <p:sp>
        <p:nvSpPr>
          <p:cNvPr id="48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IN" sz="4400" spc="-1" strike="noStrike">
                <a:latin typeface="Arial"/>
              </a:rPr>
              <a:t>Click to </a:t>
            </a:r>
            <a:r>
              <a:rPr b="0" lang="en-IN" sz="4400" spc="-1" strike="noStrike">
                <a:latin typeface="Arial"/>
              </a:rPr>
              <a:t>edit the </a:t>
            </a:r>
            <a:r>
              <a:rPr b="0" lang="en-IN" sz="4400" spc="-1" strike="noStrike">
                <a:latin typeface="Arial"/>
              </a:rPr>
              <a:t>title text </a:t>
            </a:r>
            <a:r>
              <a:rPr b="0" lang="en-IN" sz="4400" spc="-1" strike="noStrike">
                <a:latin typeface="Arial"/>
              </a:rPr>
              <a:t>format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49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Arial"/>
              </a:rPr>
              <a:t>Click to edit the outline text format</a:t>
            </a:r>
            <a:endParaRPr b="0" lang="en-IN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IN" sz="2800" spc="-1" strike="noStrike">
                <a:latin typeface="Arial"/>
              </a:rPr>
              <a:t>Second Outline Level</a:t>
            </a:r>
            <a:endParaRPr b="0" lang="en-IN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latin typeface="Arial"/>
              </a:rPr>
              <a:t>Third Outline Level</a:t>
            </a:r>
            <a:endParaRPr b="0" lang="en-IN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latin typeface="Arial"/>
              </a:rPr>
              <a:t>Fourth Outline Level</a:t>
            </a:r>
            <a:endParaRPr b="0" lang="en-IN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Fifth Outline Level</a:t>
            </a:r>
            <a:endParaRPr b="0" lang="en-IN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Sixth Outline Level</a:t>
            </a:r>
            <a:endParaRPr b="0" lang="en-IN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Seventh Outline Level</a:t>
            </a:r>
            <a:endParaRPr b="0" lang="en-IN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6.jpeg"/><Relationship Id="rId2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8.jpeg"/><Relationship Id="rId2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/>
          </p:nvPr>
        </p:nvSpPr>
        <p:spPr>
          <a:xfrm>
            <a:off x="679320" y="2391840"/>
            <a:ext cx="10840320" cy="1387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marL="432000" indent="-324000" algn="ctr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600" spc="-1" strike="noStrike">
                <a:solidFill>
                  <a:srgbClr val="ffffff"/>
                </a:solidFill>
                <a:latin typeface="Corbel"/>
              </a:rPr>
              <a:t>Chacha20 Poly1305 Analysis</a:t>
            </a:r>
            <a:endParaRPr b="0" lang="en-IN" sz="3600" spc="-1" strike="noStrike">
              <a:latin typeface="Arial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/>
          </p:nvPr>
        </p:nvSpPr>
        <p:spPr>
          <a:xfrm>
            <a:off x="679320" y="3111840"/>
            <a:ext cx="10840320" cy="1387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marL="432000" indent="-324000" algn="ctr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Corbel"/>
              </a:rPr>
              <a:t>In Trezor One firware 1.12.1 version</a:t>
            </a:r>
            <a:endParaRPr b="0" lang="en-IN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/>
          </p:nvPr>
        </p:nvSpPr>
        <p:spPr>
          <a:xfrm>
            <a:off x="-180000" y="231840"/>
            <a:ext cx="12239640" cy="1387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600" spc="-1" strike="noStrike">
                <a:solidFill>
                  <a:srgbClr val="ffffff"/>
                </a:solidFill>
                <a:latin typeface="Corbel"/>
              </a:rPr>
              <a:t>Working mechanism of chacha20 poly1305 based on RFC7539</a:t>
            </a:r>
            <a:endParaRPr b="0" lang="en-IN" sz="2600" spc="-1" strike="noStrike"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/>
          </p:nvPr>
        </p:nvSpPr>
        <p:spPr>
          <a:xfrm>
            <a:off x="319320" y="789840"/>
            <a:ext cx="11872440" cy="6067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>
              <a:lnSpc>
                <a:spcPct val="100000"/>
              </a:lnSpc>
              <a:spcBef>
                <a:spcPts val="1417"/>
              </a:spcBef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Corbel"/>
              </a:rPr>
              <a:t>- The initial state of ChaCha20 is set to the following values: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  <a:buNone/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  <a:buNone/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  <a:buNone/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  <a:buNone/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  <a:buNone/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  <a:buNone/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  <a:buNone/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  <a:buNone/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Corbel"/>
              </a:rPr>
              <a:t>C0 to C3 =&gt; Pre-defined constant (96 bit)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Corbel"/>
              </a:rPr>
              <a:t>k0 to k7 =&gt; Key (256 bit)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Corbel"/>
              </a:rPr>
              <a:t>Count    =&gt; Block Counter (32 bit)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Corbel"/>
              </a:rPr>
              <a:t>n0 to n2 =&gt; Nonce (96 bit)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  <a:buNone/>
            </a:pPr>
            <a:endParaRPr b="0" lang="en-IN" sz="1800" spc="-1" strike="noStrike">
              <a:latin typeface="Arial"/>
            </a:endParaRPr>
          </a:p>
        </p:txBody>
      </p:sp>
      <p:pic>
        <p:nvPicPr>
          <p:cNvPr id="90" name="" descr=""/>
          <p:cNvPicPr/>
          <p:nvPr/>
        </p:nvPicPr>
        <p:blipFill>
          <a:blip r:embed="rId1"/>
          <a:stretch/>
        </p:blipFill>
        <p:spPr>
          <a:xfrm>
            <a:off x="1260000" y="1674360"/>
            <a:ext cx="9029520" cy="2285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/>
          </p:nvPr>
        </p:nvSpPr>
        <p:spPr>
          <a:xfrm>
            <a:off x="-180000" y="231840"/>
            <a:ext cx="12239640" cy="1387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600" spc="-1" strike="noStrike">
                <a:solidFill>
                  <a:srgbClr val="ffffff"/>
                </a:solidFill>
                <a:latin typeface="Corbel"/>
              </a:rPr>
              <a:t>Working mechanism of chacha20 poly1305 based on RFC7539</a:t>
            </a:r>
            <a:endParaRPr b="0" lang="en-IN" sz="2600" spc="-1" strike="noStrike"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/>
          </p:nvPr>
        </p:nvSpPr>
        <p:spPr>
          <a:xfrm>
            <a:off x="319320" y="789840"/>
            <a:ext cx="11872440" cy="6067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>
              <a:lnSpc>
                <a:spcPct val="100000"/>
              </a:lnSpc>
              <a:spcBef>
                <a:spcPts val="1417"/>
              </a:spcBef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Corbel"/>
              </a:rPr>
              <a:t>- The initial state of ChaCha20 is set to the following values: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  <a:buNone/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  <a:buNone/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  <a:buNone/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  <a:buNone/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  <a:buNone/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  <a:buNone/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  <a:buNone/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Corbel"/>
              </a:rPr>
              <a:t>- We will run Algorithm 2 for 10 times and we xored generated output (state20) with the initial state0 </a:t>
            </a:r>
            <a:r>
              <a:rPr b="0" lang="en-US" sz="1800" spc="-1" strike="noStrike">
                <a:solidFill>
                  <a:srgbClr val="ffffff"/>
                </a:solidFill>
                <a:latin typeface="Corbel"/>
              </a:rPr>
              <a:t>of chacha20.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Corbel"/>
              </a:rPr>
              <a:t>- So an output block of ChaCha20 is generated by computing (block&lt;= state0 + state20)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Corbel"/>
              </a:rPr>
              <a:t>- Now we are going to encrypt 512 bit plain-text For that we generate key stream by resulting block </a:t>
            </a:r>
            <a:r>
              <a:rPr b="0" lang="en-US" sz="1800" spc="-1" strike="noStrike">
                <a:solidFill>
                  <a:srgbClr val="ffffff"/>
                </a:solidFill>
                <a:latin typeface="Corbel"/>
              </a:rPr>
              <a:t>and xored with plain-text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Corbel"/>
              </a:rPr>
              <a:t>- For remaining data we increment counter and repeat same process.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  <a:buNone/>
            </a:pPr>
            <a:endParaRPr b="0" lang="en-IN" sz="1800" spc="-1" strike="noStrike">
              <a:latin typeface="Arial"/>
            </a:endParaRPr>
          </a:p>
        </p:txBody>
      </p:sp>
      <p:pic>
        <p:nvPicPr>
          <p:cNvPr id="93" name="" descr=""/>
          <p:cNvPicPr/>
          <p:nvPr/>
        </p:nvPicPr>
        <p:blipFill>
          <a:blip r:embed="rId1"/>
          <a:stretch/>
        </p:blipFill>
        <p:spPr>
          <a:xfrm>
            <a:off x="720000" y="1712880"/>
            <a:ext cx="5028480" cy="2247120"/>
          </a:xfrm>
          <a:prstGeom prst="rect">
            <a:avLst/>
          </a:prstGeom>
          <a:ln w="0">
            <a:noFill/>
          </a:ln>
        </p:spPr>
      </p:pic>
      <p:pic>
        <p:nvPicPr>
          <p:cNvPr id="94" name="" descr=""/>
          <p:cNvPicPr/>
          <p:nvPr/>
        </p:nvPicPr>
        <p:blipFill>
          <a:blip r:embed="rId2"/>
          <a:stretch/>
        </p:blipFill>
        <p:spPr>
          <a:xfrm>
            <a:off x="6558120" y="1440000"/>
            <a:ext cx="4961880" cy="2780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/>
          </p:nvPr>
        </p:nvSpPr>
        <p:spPr>
          <a:xfrm>
            <a:off x="-180000" y="231840"/>
            <a:ext cx="12239640" cy="1387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600" spc="-1" strike="noStrike">
                <a:solidFill>
                  <a:srgbClr val="ffffff"/>
                </a:solidFill>
                <a:latin typeface="Corbel"/>
              </a:rPr>
              <a:t>Comparing ChaCha20 algorithm with the wallet encryption algorithm</a:t>
            </a:r>
            <a:endParaRPr b="0" lang="en-IN" sz="2600" spc="-1" strike="noStrike"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/>
          </p:nvPr>
        </p:nvSpPr>
        <p:spPr>
          <a:xfrm>
            <a:off x="319320" y="789840"/>
            <a:ext cx="11872440" cy="6067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>
              <a:lnSpc>
                <a:spcPct val="100000"/>
              </a:lnSpc>
              <a:spcBef>
                <a:spcPts val="1417"/>
              </a:spcBef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Corbel"/>
              </a:rPr>
              <a:t>- </a:t>
            </a:r>
            <a:endParaRPr b="0" lang="en-IN" sz="1800" spc="-1" strike="noStrike">
              <a:latin typeface="Arial"/>
            </a:endParaRPr>
          </a:p>
        </p:txBody>
      </p:sp>
      <p:graphicFrame>
        <p:nvGraphicFramePr>
          <p:cNvPr id="97" name=""/>
          <p:cNvGraphicFramePr/>
          <p:nvPr/>
        </p:nvGraphicFramePr>
        <p:xfrm>
          <a:off x="737280" y="1278000"/>
          <a:ext cx="5562720" cy="4348800"/>
        </p:xfrm>
        <a:graphic>
          <a:graphicData uri="http://schemas.openxmlformats.org/drawingml/2006/table">
            <a:tbl>
              <a:tblPr/>
              <a:tblGrid>
                <a:gridCol w="2780640"/>
                <a:gridCol w="2782080"/>
              </a:tblGrid>
              <a:tr h="723960">
                <a:tc>
                  <a:txBody>
                    <a:bodyPr lIns="90000" rIns="90000" tIns="46800" bIns="46800" anchor="ctr">
                      <a:noAutofit/>
                    </a:bodyPr>
                    <a:p>
                      <a:r>
                        <a:rPr b="1" lang="en-IN" sz="1800" spc="-1" strike="noStrike">
                          <a:latin typeface="Arial"/>
                        </a:rPr>
                        <a:t>Standard Chacha20</a:t>
                      </a:r>
                      <a:endParaRPr b="1" lang="en-IN" sz="18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tIns="46800" bIns="46800" anchor="ctr">
                      <a:noAutofit/>
                    </a:bodyPr>
                    <a:p>
                      <a:r>
                        <a:rPr b="1" lang="en-IN" sz="1800" spc="-1" strike="noStrike">
                          <a:latin typeface="Arial"/>
                        </a:rPr>
                        <a:t>Implemented Chacha20</a:t>
                      </a:r>
                      <a:endParaRPr b="1" lang="en-IN" sz="18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</a:tr>
              <a:tr h="723600">
                <a:tc>
                  <a:txBody>
                    <a:bodyPr lIns="90000" rIns="90000" tIns="46800" bIns="46800" anchor="ctr">
                      <a:noAutofit/>
                    </a:bodyPr>
                    <a:p>
                      <a:r>
                        <a:rPr b="0" lang="en-IN" sz="1800" spc="-1" strike="noStrike">
                          <a:latin typeface="Arial"/>
                        </a:rPr>
                        <a:t>C0 to C1 (Constant)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 anchor="ctr">
                      <a:noAutofit/>
                    </a:bodyPr>
                    <a:p>
                      <a:r>
                        <a:rPr b="0" lang="en-IN" sz="1800" spc="-1" strike="noStrike">
                          <a:latin typeface="Arial"/>
                        </a:rPr>
                        <a:t>constant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723600">
                <a:tc>
                  <a:txBody>
                    <a:bodyPr lIns="90000" rIns="90000" tIns="46800" bIns="46800" anchor="ctr">
                      <a:noAutofit/>
                    </a:bodyPr>
                    <a:p>
                      <a:r>
                        <a:rPr b="0" lang="en-IN" sz="1800" spc="-1" strike="noStrike">
                          <a:latin typeface="Arial"/>
                        </a:rPr>
                        <a:t>K0 to k7 (key)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 anchor="ctr">
                      <a:noAutofit/>
                    </a:bodyPr>
                    <a:p>
                      <a:r>
                        <a:rPr b="0" lang="en-IN" sz="1800" spc="-1" strike="noStrike">
                          <a:latin typeface="Arial"/>
                        </a:rPr>
                        <a:t>KEK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723600">
                <a:tc>
                  <a:txBody>
                    <a:bodyPr lIns="90000" rIns="90000" tIns="46800" bIns="46800" anchor="ctr">
                      <a:noAutofit/>
                    </a:bodyPr>
                    <a:p>
                      <a:r>
                        <a:rPr b="0" lang="en-IN" sz="1800" spc="-1" strike="noStrike">
                          <a:latin typeface="Arial"/>
                        </a:rPr>
                        <a:t>Count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 anchor="ctr">
                      <a:noAutofit/>
                    </a:bodyPr>
                    <a:p>
                      <a:r>
                        <a:rPr b="0" lang="en-IN" sz="1800" spc="-1" strike="noStrike">
                          <a:latin typeface="Arial"/>
                        </a:rPr>
                        <a:t>count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727200">
                <a:tc>
                  <a:txBody>
                    <a:bodyPr lIns="90000" rIns="90000" tIns="46800" bIns="46800" anchor="ctr">
                      <a:noAutofit/>
                    </a:bodyPr>
                    <a:p>
                      <a:r>
                        <a:rPr b="0" lang="en-IN" sz="1800" spc="-1" strike="noStrike">
                          <a:latin typeface="Arial"/>
                        </a:rPr>
                        <a:t>Nonce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 anchor="ctr">
                      <a:noAutofit/>
                    </a:bodyPr>
                    <a:p>
                      <a:r>
                        <a:rPr b="0" lang="en-IN" sz="1800" spc="-1" strike="noStrike">
                          <a:latin typeface="Arial"/>
                        </a:rPr>
                        <a:t>IV (intialization Vecotr)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727200">
                <a:tc>
                  <a:txBody>
                    <a:bodyPr lIns="90000" rIns="90000" tIns="46800" bIns="46800" anchor="ctr">
                      <a:noAutofit/>
                    </a:bodyPr>
                    <a:p>
                      <a:r>
                        <a:rPr b="0" lang="en-IN" sz="1800" spc="-1" strike="noStrike">
                          <a:latin typeface="Arial"/>
                        </a:rPr>
                        <a:t>P</a:t>
                      </a:r>
                      <a:r>
                        <a:rPr b="0" lang="en-IN" sz="1800" spc="-1" strike="noStrike">
                          <a:latin typeface="Arial"/>
                        </a:rPr>
                        <a:t>l</a:t>
                      </a:r>
                      <a:r>
                        <a:rPr b="0" lang="en-IN" sz="1800" spc="-1" strike="noStrike">
                          <a:latin typeface="Arial"/>
                        </a:rPr>
                        <a:t>a</a:t>
                      </a:r>
                      <a:r>
                        <a:rPr b="0" lang="en-IN" sz="1800" spc="-1" strike="noStrike">
                          <a:latin typeface="Arial"/>
                        </a:rPr>
                        <a:t>i</a:t>
                      </a:r>
                      <a:r>
                        <a:rPr b="0" lang="en-IN" sz="1800" spc="-1" strike="noStrike">
                          <a:latin typeface="Arial"/>
                        </a:rPr>
                        <a:t>n</a:t>
                      </a:r>
                      <a:r>
                        <a:rPr b="0" lang="en-IN" sz="1800" spc="-1" strike="noStrike">
                          <a:latin typeface="Arial"/>
                        </a:rPr>
                        <a:t> </a:t>
                      </a:r>
                      <a:r>
                        <a:rPr b="0" lang="en-IN" sz="1800" spc="-1" strike="noStrike">
                          <a:latin typeface="Arial"/>
                        </a:rPr>
                        <a:t>t</a:t>
                      </a:r>
                      <a:r>
                        <a:rPr b="0" lang="en-IN" sz="1800" spc="-1" strike="noStrike">
                          <a:latin typeface="Arial"/>
                        </a:rPr>
                        <a:t>e</a:t>
                      </a:r>
                      <a:r>
                        <a:rPr b="0" lang="en-IN" sz="1800" spc="-1" strike="noStrike">
                          <a:latin typeface="Arial"/>
                        </a:rPr>
                        <a:t>x</a:t>
                      </a:r>
                      <a:r>
                        <a:rPr b="0" lang="en-IN" sz="1800" spc="-1" strike="noStrike">
                          <a:latin typeface="Arial"/>
                        </a:rPr>
                        <a:t>t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 anchor="ctr">
                      <a:noAutofit/>
                    </a:bodyPr>
                    <a:p>
                      <a:r>
                        <a:rPr b="0" lang="en-IN" sz="1800" spc="-1" strike="noStrike">
                          <a:latin typeface="Arial"/>
                        </a:rPr>
                        <a:t>EDEK, ESAK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</a:tbl>
          </a:graphicData>
        </a:graphic>
      </p:graphicFrame>
      <p:pic>
        <p:nvPicPr>
          <p:cNvPr id="98" name="" descr=""/>
          <p:cNvPicPr/>
          <p:nvPr/>
        </p:nvPicPr>
        <p:blipFill>
          <a:blip r:embed="rId1"/>
          <a:srcRect l="18432" t="57377" r="48100" b="8497"/>
          <a:stretch/>
        </p:blipFill>
        <p:spPr>
          <a:xfrm rot="10800000">
            <a:off x="6923160" y="1260000"/>
            <a:ext cx="4776840" cy="3652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/>
          </p:nvPr>
        </p:nvSpPr>
        <p:spPr>
          <a:xfrm>
            <a:off x="-180000" y="231840"/>
            <a:ext cx="12239640" cy="1387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600" spc="-1" strike="noStrike">
                <a:solidFill>
                  <a:srgbClr val="ffffff"/>
                </a:solidFill>
                <a:latin typeface="Corbel"/>
              </a:rPr>
              <a:t>Research paper : EM base side channel attack on ChaCha20</a:t>
            </a:r>
            <a:endParaRPr b="0" lang="en-IN" sz="2600" spc="-1" strike="noStrike"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/>
          </p:nvPr>
        </p:nvSpPr>
        <p:spPr>
          <a:xfrm>
            <a:off x="319320" y="789840"/>
            <a:ext cx="11872440" cy="6067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>
              <a:lnSpc>
                <a:spcPct val="100000"/>
              </a:lnSpc>
              <a:spcBef>
                <a:spcPts val="1417"/>
              </a:spcBef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Corbel"/>
              </a:rPr>
              <a:t>1) Generated 50K Power Traces and stored in ine file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Corbel"/>
              </a:rPr>
              <a:t>    </a:t>
            </a:r>
            <a:r>
              <a:rPr b="0" lang="en-US" sz="1800" spc="-1" strike="noStrike">
                <a:solidFill>
                  <a:srgbClr val="ffffff"/>
                </a:solidFill>
                <a:latin typeface="Corbel"/>
              </a:rPr>
              <a:t>Plaintext 1 → PowerTraces 1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Corbel"/>
              </a:rPr>
              <a:t>    </a:t>
            </a:r>
            <a:r>
              <a:rPr b="0" lang="en-US" sz="1800" spc="-1" strike="noStrike">
                <a:solidFill>
                  <a:srgbClr val="ffffff"/>
                </a:solidFill>
                <a:latin typeface="Corbel"/>
              </a:rPr>
              <a:t>Plaintext 2 → PowerTraces 2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Corbel"/>
              </a:rPr>
              <a:t>    </a:t>
            </a:r>
            <a:r>
              <a:rPr b="0" lang="en-US" sz="1800" spc="-1" strike="noStrike">
                <a:solidFill>
                  <a:srgbClr val="ffffff"/>
                </a:solidFill>
                <a:latin typeface="Corbel"/>
              </a:rPr>
              <a:t>	</a:t>
            </a:r>
            <a:r>
              <a:rPr b="0" lang="en-US" sz="1800" spc="-1" strike="noStrike">
                <a:solidFill>
                  <a:srgbClr val="ffffff"/>
                </a:solidFill>
                <a:latin typeface="Corbel"/>
              </a:rPr>
              <a:t>	</a:t>
            </a:r>
            <a:r>
              <a:rPr b="0" lang="en-US" sz="1800" spc="-1" strike="noStrike">
                <a:solidFill>
                  <a:srgbClr val="ffffff"/>
                </a:solidFill>
                <a:latin typeface="Corbel"/>
              </a:rPr>
              <a:t>.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Corbel"/>
              </a:rPr>
              <a:t>                         </a:t>
            </a:r>
            <a:r>
              <a:rPr b="0" lang="en-US" sz="1800" spc="-1" strike="noStrike">
                <a:solidFill>
                  <a:srgbClr val="ffffff"/>
                </a:solidFill>
                <a:latin typeface="Corbel"/>
              </a:rPr>
              <a:t>.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Corbel"/>
              </a:rPr>
              <a:t>   </a:t>
            </a:r>
            <a:r>
              <a:rPr b="0" lang="en-US" sz="1800" spc="-1" strike="noStrike">
                <a:solidFill>
                  <a:srgbClr val="ffffff"/>
                </a:solidFill>
                <a:latin typeface="Corbel"/>
              </a:rPr>
              <a:t>Plaintext n → PowerTraces n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  <a:buNone/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Corbel"/>
              </a:rPr>
              <a:t>2) Calculate NICV and using NICV they only select relevant leakage sample point from all power trace’s point.</a:t>
            </a:r>
            <a:endParaRPr b="0" lang="en-IN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/>
          </p:nvPr>
        </p:nvSpPr>
        <p:spPr>
          <a:xfrm>
            <a:off x="-180000" y="231840"/>
            <a:ext cx="12239640" cy="1387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600" spc="-1" strike="noStrike">
                <a:solidFill>
                  <a:srgbClr val="ffffff"/>
                </a:solidFill>
                <a:latin typeface="Corbel"/>
              </a:rPr>
              <a:t>Research paper : EM base side channel attack on ChaCha20</a:t>
            </a:r>
            <a:endParaRPr b="0" lang="en-IN" sz="2600" spc="-1" strike="noStrike">
              <a:latin typeface="Arial"/>
            </a:endParaRPr>
          </a:p>
        </p:txBody>
      </p:sp>
      <p:pic>
        <p:nvPicPr>
          <p:cNvPr id="102" name="" descr=""/>
          <p:cNvPicPr/>
          <p:nvPr/>
        </p:nvPicPr>
        <p:blipFill>
          <a:blip r:embed="rId1"/>
          <a:stretch/>
        </p:blipFill>
        <p:spPr>
          <a:xfrm>
            <a:off x="540000" y="1080000"/>
            <a:ext cx="10474560" cy="45781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/>
          </p:nvPr>
        </p:nvSpPr>
        <p:spPr>
          <a:xfrm>
            <a:off x="-179640" y="232200"/>
            <a:ext cx="12239640" cy="1387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600" spc="-1" strike="noStrike">
                <a:solidFill>
                  <a:srgbClr val="ffffff"/>
                </a:solidFill>
                <a:latin typeface="Corbel"/>
              </a:rPr>
              <a:t>Research paper : EM base side channel attack on ChaCha20</a:t>
            </a:r>
            <a:endParaRPr b="0" lang="en-IN" sz="2600" spc="-1" strike="noStrike">
              <a:latin typeface="Arial"/>
            </a:endParaRPr>
          </a:p>
        </p:txBody>
      </p:sp>
      <p:sp>
        <p:nvSpPr>
          <p:cNvPr id="104" name="PlaceHolder 13"/>
          <p:cNvSpPr txBox="1"/>
          <p:nvPr/>
        </p:nvSpPr>
        <p:spPr>
          <a:xfrm>
            <a:off x="187560" y="1132200"/>
            <a:ext cx="11872440" cy="6067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"/>
            </a:pPr>
            <a:r>
              <a:rPr b="0" lang="en-US" sz="1800" spc="-1" strike="noStrike">
                <a:solidFill>
                  <a:srgbClr val="ffffff"/>
                </a:solidFill>
                <a:latin typeface="Corbel"/>
              </a:rPr>
              <a:t>Generate key hypotheses for each keyword (K0-K7), where each keyword is 32 bits long.</a:t>
            </a:r>
            <a:endParaRPr b="0" lang="en-IN" sz="18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"/>
            </a:pPr>
            <a:r>
              <a:rPr b="0" lang="en-US" sz="1800" spc="-1" strike="noStrike">
                <a:solidFill>
                  <a:srgbClr val="ffffff"/>
                </a:solidFill>
                <a:latin typeface="Corbel"/>
              </a:rPr>
              <a:t>Utilize a divide and conquer approach by first selecting 1 byte of the LSB from K0.</a:t>
            </a:r>
            <a:endParaRPr b="0" lang="en-IN" sz="18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"/>
            </a:pPr>
            <a:r>
              <a:rPr b="0" lang="en-US" sz="1800" spc="-1" strike="noStrike">
                <a:solidFill>
                  <a:srgbClr val="ffffff"/>
                </a:solidFill>
                <a:latin typeface="Corbel"/>
              </a:rPr>
              <a:t>Generate all key hypotheses for the selected byte, ranging from 0 to 255.</a:t>
            </a:r>
            <a:endParaRPr b="0" lang="en-IN" sz="18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"/>
            </a:pPr>
            <a:r>
              <a:rPr b="0" lang="en-US" sz="1800" spc="-1" strike="noStrike">
                <a:solidFill>
                  <a:srgbClr val="ffffff"/>
                </a:solidFill>
                <a:latin typeface="Corbel"/>
              </a:rPr>
              <a:t>Estimate power usage using a hamming weight model.</a:t>
            </a:r>
            <a:endParaRPr b="0" lang="en-IN" sz="18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"/>
            </a:pPr>
            <a:r>
              <a:rPr b="0" lang="en-US" sz="1800" spc="-1" strike="noStrike">
                <a:solidFill>
                  <a:srgbClr val="ffffff"/>
                </a:solidFill>
                <a:latin typeface="Corbel"/>
              </a:rPr>
              <a:t>Calculate the Pearson correlation coefficient for each key byte.</a:t>
            </a:r>
            <a:endParaRPr b="0" lang="en-IN" sz="18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"/>
            </a:pPr>
            <a:r>
              <a:rPr b="0" lang="en-US" sz="1800" spc="-1" strike="noStrike">
                <a:solidFill>
                  <a:srgbClr val="ffffff"/>
                </a:solidFill>
                <a:latin typeface="Corbel"/>
              </a:rPr>
              <a:t>Identify the key byte with the highest absolute value of the coefficient as the correct key guess.</a:t>
            </a:r>
            <a:endParaRPr b="0" lang="en-IN" sz="18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"/>
            </a:pPr>
            <a:r>
              <a:rPr b="0" lang="en-US" sz="1800" spc="-1" strike="noStrike">
                <a:solidFill>
                  <a:srgbClr val="ffffff"/>
                </a:solidFill>
                <a:latin typeface="Corbel"/>
              </a:rPr>
              <a:t>Combine the resulting key byte with the next byte of K0 word.</a:t>
            </a:r>
            <a:endParaRPr b="0" lang="en-IN" sz="18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"/>
            </a:pPr>
            <a:r>
              <a:rPr b="0" lang="en-US" sz="1800" spc="-1" strike="noStrike">
                <a:solidFill>
                  <a:srgbClr val="ffffff"/>
                </a:solidFill>
                <a:latin typeface="Corbel"/>
              </a:rPr>
              <a:t>Repeat the process for each byte of every keyword (K0-K7).</a:t>
            </a:r>
            <a:endParaRPr b="0" lang="en-IN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/>
          </p:nvPr>
        </p:nvSpPr>
        <p:spPr>
          <a:xfrm>
            <a:off x="-179640" y="232200"/>
            <a:ext cx="12239640" cy="1387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600" spc="-1" strike="noStrike">
                <a:solidFill>
                  <a:srgbClr val="ffffff"/>
                </a:solidFill>
                <a:latin typeface="Corbel"/>
              </a:rPr>
              <a:t>My Point of view about replicate this attack on crypto wallet</a:t>
            </a:r>
            <a:endParaRPr b="0" lang="en-IN" sz="2600" spc="-1" strike="noStrike">
              <a:latin typeface="Arial"/>
            </a:endParaRPr>
          </a:p>
        </p:txBody>
      </p:sp>
      <p:pic>
        <p:nvPicPr>
          <p:cNvPr id="106" name="" descr=""/>
          <p:cNvPicPr/>
          <p:nvPr/>
        </p:nvPicPr>
        <p:blipFill>
          <a:blip r:embed="rId1"/>
          <a:srcRect l="3539" t="0" r="0" b="0"/>
          <a:stretch/>
        </p:blipFill>
        <p:spPr>
          <a:xfrm rot="10800000">
            <a:off x="1440000" y="682200"/>
            <a:ext cx="7920000" cy="61578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/>
          </p:nvPr>
        </p:nvSpPr>
        <p:spPr>
          <a:xfrm>
            <a:off x="-179640" y="232200"/>
            <a:ext cx="12239640" cy="1387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600" spc="-1" strike="noStrike">
                <a:solidFill>
                  <a:srgbClr val="ffffff"/>
                </a:solidFill>
                <a:latin typeface="Corbel"/>
              </a:rPr>
              <a:t>My Point of view about replicate this attack on crypto wallet</a:t>
            </a:r>
            <a:endParaRPr b="0" lang="en-IN" sz="2600" spc="-1" strike="noStrike">
              <a:latin typeface="Arial"/>
            </a:endParaRPr>
          </a:p>
        </p:txBody>
      </p:sp>
      <p:sp>
        <p:nvSpPr>
          <p:cNvPr id="108" name="PlaceHolder 15"/>
          <p:cNvSpPr txBox="1"/>
          <p:nvPr/>
        </p:nvSpPr>
        <p:spPr>
          <a:xfrm>
            <a:off x="187560" y="1132200"/>
            <a:ext cx="11872440" cy="6067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"/>
            </a:pPr>
            <a:r>
              <a:rPr b="0" lang="en-US" sz="1800" spc="-1" strike="noStrike">
                <a:solidFill>
                  <a:srgbClr val="ffffff"/>
                </a:solidFill>
                <a:latin typeface="Corbel"/>
              </a:rPr>
              <a:t>For this attack, we need to know the parameters:</a:t>
            </a:r>
            <a:endParaRPr b="0" lang="en-IN" sz="18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"/>
            </a:pPr>
            <a:r>
              <a:rPr b="0" lang="en-US" sz="1800" spc="-1" strike="noStrike">
                <a:solidFill>
                  <a:srgbClr val="ffffff"/>
                </a:solidFill>
                <a:latin typeface="Corbel"/>
              </a:rPr>
              <a:t>a0 – One of the constants (known to the public)</a:t>
            </a:r>
            <a:endParaRPr b="0" lang="en-IN" sz="18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"/>
            </a:pPr>
            <a:r>
              <a:rPr b="0" lang="en-US" sz="1800" spc="-1" strike="noStrike">
                <a:solidFill>
                  <a:srgbClr val="ffffff"/>
                </a:solidFill>
                <a:latin typeface="Corbel"/>
              </a:rPr>
              <a:t>bo – Key word (in this case, KEK, which is our target)</a:t>
            </a:r>
            <a:endParaRPr b="0" lang="en-IN" sz="18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"/>
            </a:pPr>
            <a:r>
              <a:rPr b="0" lang="en-US" sz="1800" spc="-1" strike="noStrike">
                <a:solidFill>
                  <a:srgbClr val="ffffff"/>
                </a:solidFill>
                <a:latin typeface="Corbel"/>
              </a:rPr>
              <a:t>do – Nonce (in this case, KEIV) (KEIV is not a public parameter and depends on values like PIN, Random Salt, Hardware Salt, and External Salt)</a:t>
            </a:r>
            <a:endParaRPr b="0" lang="en-IN" sz="18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"/>
            </a:pPr>
            <a:r>
              <a:rPr b="0" lang="en-US" sz="1800" spc="-1" strike="noStrike">
                <a:solidFill>
                  <a:srgbClr val="ffffff"/>
                </a:solidFill>
                <a:latin typeface="Corbel"/>
              </a:rPr>
              <a:t>Let's assume that using the method from a previous paper, we manage to obtain KEK. Even if we acquire KEK, how can we find the PIN or bypass the PIN?</a:t>
            </a:r>
            <a:endParaRPr b="0" lang="en-IN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Famous event in history presentation</Template>
  <TotalTime>27694</TotalTime>
  <Application>LibreOffice/7.3.7.2$Linux_X86_64 LibreOffice_project/30$Build-2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2023-05-29T05:47:05Z</dcterms:created>
  <dc:creator>Kapil Kumar Kathiriya</dc:creator>
  <dc:description/>
  <dc:language>en-IN</dc:language>
  <cp:lastModifiedBy/>
  <dcterms:modified xsi:type="dcterms:W3CDTF">2024-03-26T19:12:41Z</dcterms:modified>
  <cp:revision>10</cp:revision>
  <dc:subject/>
  <dc:title>Literature Review  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Widescreen</vt:lpwstr>
  </property>
  <property fmtid="{D5CDD505-2E9C-101B-9397-08002B2CF9AE}" pid="3" name="Slides">
    <vt:r8>34</vt:r8>
  </property>
</Properties>
</file>